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6" r:id="rId2"/>
    <p:sldId id="258" r:id="rId3"/>
    <p:sldId id="267" r:id="rId4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37F50"/>
    <a:srgbClr val="D9E6F5"/>
    <a:srgbClr val="E0F9EA"/>
    <a:srgbClr val="E5F6DC"/>
    <a:srgbClr val="7992A5"/>
    <a:srgbClr val="94B5AB"/>
    <a:srgbClr val="93B3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napToObjects="1" showGuides="1">
      <p:cViewPr varScale="1">
        <p:scale>
          <a:sx n="106" d="100"/>
          <a:sy n="106" d="100"/>
        </p:scale>
        <p:origin x="412" y="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81" d="100"/>
          <a:sy n="81" d="100"/>
        </p:scale>
        <p:origin x="28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212B9-E8EC-1042-8D70-E65DE5FFB1FD}" type="datetimeFigureOut">
              <a:rPr lang="sv-SE" smtClean="0"/>
              <a:t>2016-05-18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6EA15-DA39-A94C-B014-E5679062C5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340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4A1ED-9107-7240-BB01-59E8F7936E1E}" type="datetimeFigureOut">
              <a:rPr lang="sv-SE" smtClean="0"/>
              <a:t>2016-05-18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03F00-27F1-6245-A891-A8E42547B2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0864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675"/>
          </a:xfrm>
        </p:spPr>
        <p:txBody>
          <a:bodyPr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3225800"/>
            <a:ext cx="7772400" cy="24257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0" y="6082350"/>
            <a:ext cx="161058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3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31800" y="1484313"/>
            <a:ext cx="8280400" cy="42497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4378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31800" y="2133600"/>
            <a:ext cx="8280400" cy="360045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431800" y="1439922"/>
            <a:ext cx="8280400" cy="649287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358775" indent="0">
              <a:buNone/>
              <a:defRPr/>
            </a:lvl2pPr>
            <a:lvl3pPr marL="627062" indent="0">
              <a:buNone/>
              <a:defRPr/>
            </a:lvl3pPr>
            <a:lvl4pPr marL="806450" indent="0">
              <a:buNone/>
              <a:defRPr/>
            </a:lvl4pPr>
            <a:lvl5pPr marL="985838" indent="0">
              <a:buNone/>
              <a:defRPr/>
            </a:lvl5pPr>
          </a:lstStyle>
          <a:p>
            <a:pPr lvl="0"/>
            <a:r>
              <a:rPr lang="sv-SE" dirty="0" smtClean="0"/>
              <a:t>Underrubrik</a:t>
            </a:r>
            <a:br>
              <a:rPr lang="sv-SE" dirty="0" smtClean="0"/>
            </a:br>
            <a:r>
              <a:rPr lang="sv-SE" dirty="0" smtClean="0"/>
              <a:t>(kan vara två rader)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652095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13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 hasCustomPrompt="1"/>
          </p:nvPr>
        </p:nvSpPr>
        <p:spPr>
          <a:xfrm>
            <a:off x="440445" y="1855787"/>
            <a:ext cx="8271755" cy="1082675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sv-SE" dirty="0" smtClean="0"/>
              <a:t>Kapitelrubrik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79FB8E-5E58-400D-8C85-4F3259A234CD}" type="datetime1">
              <a:rPr lang="sv-SE" smtClean="0"/>
              <a:pPr/>
              <a:t>2016-05-18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0" y="6082350"/>
            <a:ext cx="161058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17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-3175"/>
            <a:ext cx="9144000" cy="324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31800" y="1484313"/>
            <a:ext cx="8280400" cy="42497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-3175"/>
            <a:ext cx="8280401" cy="324000"/>
          </a:xfrm>
        </p:spPr>
        <p:txBody>
          <a:bodyPr vert="horz" lIns="0" tIns="0" rIns="0" bIns="0" rtlCol="0" anchor="ctr">
            <a:normAutofit/>
          </a:bodyPr>
          <a:lstStyle>
            <a:lvl1pPr marL="0" indent="0" algn="r">
              <a:buNone/>
              <a:defRPr lang="sv-SE" sz="1000" b="0" smtClean="0">
                <a:solidFill>
                  <a:schemeClr val="bg1"/>
                </a:solidFill>
              </a:defRPr>
            </a:lvl1pPr>
            <a:lvl2pPr>
              <a:defRPr lang="sv-SE" sz="1000" b="0" smtClean="0">
                <a:solidFill>
                  <a:schemeClr val="bg1"/>
                </a:solidFill>
              </a:defRPr>
            </a:lvl2pPr>
            <a:lvl3pPr>
              <a:defRPr lang="sv-SE" sz="1000" smtClean="0">
                <a:solidFill>
                  <a:schemeClr val="bg1"/>
                </a:solidFill>
              </a:defRPr>
            </a:lvl3pPr>
            <a:lvl4pPr>
              <a:defRPr lang="sv-SE" sz="1000" smtClean="0">
                <a:solidFill>
                  <a:schemeClr val="bg1"/>
                </a:solidFill>
              </a:defRPr>
            </a:lvl4pPr>
            <a:lvl5pPr>
              <a:defRPr lang="sv-SE">
                <a:solidFill>
                  <a:schemeClr val="bg1"/>
                </a:solidFill>
              </a:defRPr>
            </a:lvl5pPr>
          </a:lstStyle>
          <a:p>
            <a:pPr marL="342900" lvl="0" indent="-342900" algn="r"/>
            <a:r>
              <a:rPr lang="sv-SE" dirty="0" smtClean="0"/>
              <a:t> Kapitelnamn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613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-3175"/>
            <a:ext cx="9144000" cy="32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31800" y="1484313"/>
            <a:ext cx="8280400" cy="42497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-3175"/>
            <a:ext cx="8280401" cy="324000"/>
          </a:xfrm>
        </p:spPr>
        <p:txBody>
          <a:bodyPr vert="horz" lIns="0" tIns="0" rIns="0" bIns="0" rtlCol="0" anchor="ctr">
            <a:normAutofit/>
          </a:bodyPr>
          <a:lstStyle>
            <a:lvl1pPr marL="0" indent="0" algn="r">
              <a:buNone/>
              <a:defRPr lang="sv-SE" sz="1000" b="0" smtClean="0">
                <a:solidFill>
                  <a:schemeClr val="bg1"/>
                </a:solidFill>
              </a:defRPr>
            </a:lvl1pPr>
            <a:lvl2pPr>
              <a:defRPr lang="sv-SE" sz="1000" b="0" smtClean="0">
                <a:solidFill>
                  <a:schemeClr val="bg1"/>
                </a:solidFill>
              </a:defRPr>
            </a:lvl2pPr>
            <a:lvl3pPr>
              <a:defRPr lang="sv-SE" sz="1000" smtClean="0">
                <a:solidFill>
                  <a:schemeClr val="bg1"/>
                </a:solidFill>
              </a:defRPr>
            </a:lvl3pPr>
            <a:lvl4pPr>
              <a:defRPr lang="sv-SE" sz="1000" smtClean="0">
                <a:solidFill>
                  <a:schemeClr val="bg1"/>
                </a:solidFill>
              </a:defRPr>
            </a:lvl4pPr>
            <a:lvl5pPr>
              <a:defRPr lang="sv-SE">
                <a:solidFill>
                  <a:schemeClr val="bg1"/>
                </a:solidFill>
              </a:defRPr>
            </a:lvl5pPr>
          </a:lstStyle>
          <a:p>
            <a:pPr marL="342900" lvl="0" indent="-342900" algn="r"/>
            <a:r>
              <a:rPr lang="sv-SE" dirty="0" smtClean="0"/>
              <a:t> Kapitelnamn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5786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-3175"/>
            <a:ext cx="9144000" cy="324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31800" y="1484313"/>
            <a:ext cx="8280400" cy="42497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-3175"/>
            <a:ext cx="8280401" cy="324000"/>
          </a:xfrm>
        </p:spPr>
        <p:txBody>
          <a:bodyPr vert="horz" lIns="0" tIns="0" rIns="0" bIns="0" rtlCol="0" anchor="ctr">
            <a:normAutofit/>
          </a:bodyPr>
          <a:lstStyle>
            <a:lvl1pPr marL="0" indent="0" algn="r">
              <a:buNone/>
              <a:defRPr lang="sv-SE" sz="1000" b="0" smtClean="0">
                <a:solidFill>
                  <a:schemeClr val="bg1"/>
                </a:solidFill>
              </a:defRPr>
            </a:lvl1pPr>
            <a:lvl2pPr>
              <a:defRPr lang="sv-SE" sz="1000" b="0" smtClean="0">
                <a:solidFill>
                  <a:schemeClr val="bg1"/>
                </a:solidFill>
              </a:defRPr>
            </a:lvl2pPr>
            <a:lvl3pPr>
              <a:defRPr lang="sv-SE" sz="1000" smtClean="0">
                <a:solidFill>
                  <a:schemeClr val="bg1"/>
                </a:solidFill>
              </a:defRPr>
            </a:lvl3pPr>
            <a:lvl4pPr>
              <a:defRPr lang="sv-SE" sz="1000" smtClean="0">
                <a:solidFill>
                  <a:schemeClr val="bg1"/>
                </a:solidFill>
              </a:defRPr>
            </a:lvl4pPr>
            <a:lvl5pPr>
              <a:defRPr lang="sv-SE">
                <a:solidFill>
                  <a:schemeClr val="bg1"/>
                </a:solidFill>
              </a:defRPr>
            </a:lvl5pPr>
          </a:lstStyle>
          <a:p>
            <a:pPr marL="342900" lvl="0" indent="-342900" algn="r"/>
            <a:r>
              <a:rPr lang="sv-SE" dirty="0" smtClean="0"/>
              <a:t> Kapitelnamn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3019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Blå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-3175"/>
            <a:ext cx="9144000" cy="324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31800" y="1484313"/>
            <a:ext cx="8280400" cy="42497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15" name="Platshållare för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431800" y="-3175"/>
            <a:ext cx="8280401" cy="324000"/>
          </a:xfrm>
        </p:spPr>
        <p:txBody>
          <a:bodyPr vert="horz" lIns="0" tIns="0" rIns="0" bIns="0" rtlCol="0" anchor="ctr">
            <a:normAutofit/>
          </a:bodyPr>
          <a:lstStyle>
            <a:lvl1pPr marL="0" indent="0" algn="r">
              <a:buNone/>
              <a:defRPr lang="sv-SE" sz="1000" b="0" smtClean="0">
                <a:solidFill>
                  <a:schemeClr val="bg1"/>
                </a:solidFill>
              </a:defRPr>
            </a:lvl1pPr>
            <a:lvl2pPr>
              <a:defRPr lang="sv-SE" sz="1000" b="0" smtClean="0">
                <a:solidFill>
                  <a:schemeClr val="bg1"/>
                </a:solidFill>
              </a:defRPr>
            </a:lvl2pPr>
            <a:lvl3pPr>
              <a:defRPr lang="sv-SE" sz="1000" smtClean="0">
                <a:solidFill>
                  <a:schemeClr val="bg1"/>
                </a:solidFill>
              </a:defRPr>
            </a:lvl3pPr>
            <a:lvl4pPr>
              <a:defRPr lang="sv-SE" sz="1000" smtClean="0">
                <a:solidFill>
                  <a:schemeClr val="bg1"/>
                </a:solidFill>
              </a:defRPr>
            </a:lvl4pPr>
            <a:lvl5pPr>
              <a:defRPr lang="sv-SE">
                <a:solidFill>
                  <a:schemeClr val="bg1"/>
                </a:solidFill>
              </a:defRPr>
            </a:lvl5pPr>
          </a:lstStyle>
          <a:p>
            <a:pPr marL="342900" lvl="0" indent="-342900" algn="r"/>
            <a:r>
              <a:rPr lang="sv-SE" dirty="0" smtClean="0"/>
              <a:t> Kapitelnamn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666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31800" y="1484313"/>
            <a:ext cx="3995738" cy="42497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 b="1"/>
            </a:lvl3pPr>
            <a:lvl4pPr>
              <a:defRPr sz="12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half" idx="13"/>
          </p:nvPr>
        </p:nvSpPr>
        <p:spPr>
          <a:xfrm>
            <a:off x="4716462" y="1484313"/>
            <a:ext cx="3995737" cy="42497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 b="1"/>
            </a:lvl3pPr>
            <a:lvl4pPr>
              <a:defRPr sz="12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2633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31800" y="1484313"/>
            <a:ext cx="3995738" cy="42497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 b="1"/>
            </a:lvl3pPr>
            <a:lvl4pPr>
              <a:defRPr sz="12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>
          <a:xfrm>
            <a:off x="431800" y="471305"/>
            <a:ext cx="8280400" cy="756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4" name="Platshållare för bild 3"/>
          <p:cNvSpPr>
            <a:spLocks noGrp="1"/>
          </p:cNvSpPr>
          <p:nvPr>
            <p:ph type="pic" sz="quarter" idx="17" hasCustomPrompt="1"/>
          </p:nvPr>
        </p:nvSpPr>
        <p:spPr>
          <a:xfrm>
            <a:off x="4716462" y="1484313"/>
            <a:ext cx="3995737" cy="4249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 smtClean="0"/>
              <a:t>För att infoga bild, klicka på bildikonen.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26598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2431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anfat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266327" y="481612"/>
            <a:ext cx="8640000" cy="532387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Platshållare för innehåll 2"/>
          <p:cNvSpPr>
            <a:spLocks noGrp="1"/>
          </p:cNvSpPr>
          <p:nvPr>
            <p:ph sz="half" idx="1"/>
          </p:nvPr>
        </p:nvSpPr>
        <p:spPr>
          <a:xfrm>
            <a:off x="431800" y="1484313"/>
            <a:ext cx="8280400" cy="4238819"/>
          </a:xfrm>
        </p:spPr>
        <p:txBody>
          <a:bodyPr/>
          <a:lstStyle>
            <a:lvl1pPr>
              <a:defRPr sz="2000">
                <a:solidFill>
                  <a:srgbClr val="FFFFFF"/>
                </a:solidFill>
              </a:defRPr>
            </a:lvl1pPr>
            <a:lvl2pPr>
              <a:defRPr sz="1600">
                <a:solidFill>
                  <a:srgbClr val="FFFFFF"/>
                </a:solidFill>
              </a:defRPr>
            </a:lvl2pPr>
            <a:lvl3pPr>
              <a:defRPr sz="1400" b="1">
                <a:solidFill>
                  <a:srgbClr val="FFFFFF"/>
                </a:solidFill>
              </a:defRPr>
            </a:lvl3pPr>
            <a:lvl4pPr>
              <a:defRPr sz="1200">
                <a:solidFill>
                  <a:srgbClr val="FFFFFF"/>
                </a:solidFill>
              </a:defRPr>
            </a:lvl4pPr>
            <a:lvl5pPr>
              <a:defRPr sz="10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67B96C-FFD9-41B8-9A06-547618DDB067}" type="datetime1">
              <a:rPr lang="sv-SE" smtClean="0"/>
              <a:t>2016-05-18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Sammanfattning</a:t>
            </a:r>
            <a:endParaRPr lang="sv-SE" dirty="0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0" y="6082350"/>
            <a:ext cx="161058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1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31800" y="471305"/>
            <a:ext cx="8280400" cy="756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31800" y="1484313"/>
            <a:ext cx="8280400" cy="42497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894120" y="6145751"/>
            <a:ext cx="4458587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900" b="1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73207" y="6145751"/>
            <a:ext cx="472224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900" b="1">
                <a:latin typeface="Century Gothic"/>
                <a:cs typeface="Century Gothic"/>
              </a:defRPr>
            </a:lvl1pPr>
          </a:lstStyle>
          <a:p>
            <a:fld id="{0931A803-F81C-F446-974C-A6CEBFE125E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7864860" y="6145751"/>
            <a:ext cx="847340" cy="365125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900" b="1">
                <a:latin typeface="Century Gothic"/>
                <a:cs typeface="Century Gothic"/>
              </a:defRPr>
            </a:lvl1pPr>
          </a:lstStyle>
          <a:p>
            <a:fld id="{8579FB8E-5E58-400D-8C85-4F3259A234CD}" type="datetime1">
              <a:rPr lang="sv-SE" smtClean="0"/>
              <a:t>2016-05-18</a:t>
            </a:fld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0" y="6082350"/>
            <a:ext cx="161058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2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4" r:id="rId5"/>
    <p:sldLayoutId id="2147483659" r:id="rId6"/>
    <p:sldLayoutId id="2147483660" r:id="rId7"/>
    <p:sldLayoutId id="2147483661" r:id="rId8"/>
    <p:sldLayoutId id="2147483652" r:id="rId9"/>
    <p:sldLayoutId id="2147483658" r:id="rId10"/>
    <p:sldLayoutId id="2147483656" r:id="rId11"/>
    <p:sldLayoutId id="2147483655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3200" b="1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Font typeface="Arial"/>
        <a:buChar char="•"/>
        <a:defRPr sz="2000" b="1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627063" indent="-268288" algn="l" defTabSz="457200" rtl="0" eaLnBrk="1" latinLnBrk="0" hangingPunct="1">
        <a:spcBef>
          <a:spcPts val="600"/>
        </a:spcBef>
        <a:spcAft>
          <a:spcPts val="600"/>
        </a:spcAft>
        <a:buFont typeface="Arial"/>
        <a:buChar char="–"/>
        <a:defRPr sz="1600" b="1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806450" indent="-179388" algn="l" defTabSz="457200" rtl="0" eaLnBrk="1" latinLnBrk="0" hangingPunct="1">
        <a:spcBef>
          <a:spcPts val="600"/>
        </a:spcBef>
        <a:spcAft>
          <a:spcPts val="600"/>
        </a:spcAft>
        <a:buFont typeface="Arial"/>
        <a:buChar char="•"/>
        <a:defRPr sz="1400" b="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985838" indent="-179388" algn="l" defTabSz="457200" rtl="0" eaLnBrk="1" latinLnBrk="0" hangingPunct="1">
        <a:spcBef>
          <a:spcPts val="600"/>
        </a:spcBef>
        <a:spcAft>
          <a:spcPts val="600"/>
        </a:spcAft>
        <a:buFont typeface="Arial"/>
        <a:buChar char="–"/>
        <a:defRPr sz="1200" b="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1163638" indent="-177800" algn="l" defTabSz="457200" rtl="0" eaLnBrk="1" latinLnBrk="0" hangingPunct="1">
        <a:spcBef>
          <a:spcPts val="600"/>
        </a:spcBef>
        <a:spcAft>
          <a:spcPts val="600"/>
        </a:spcAft>
        <a:buFont typeface="Arial"/>
        <a:buChar char="»"/>
        <a:defRPr sz="1000" b="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3" orient="horz" pos="3816" userDrawn="1">
          <p15:clr>
            <a:srgbClr val="F26B43"/>
          </p15:clr>
        </p15:guide>
        <p15:guide id="4" pos="272" userDrawn="1">
          <p15:clr>
            <a:srgbClr val="F26B43"/>
          </p15:clr>
        </p15:guide>
        <p15:guide id="5" pos="5488" userDrawn="1">
          <p15:clr>
            <a:srgbClr val="F26B43"/>
          </p15:clr>
        </p15:guide>
        <p15:guide id="6" orient="horz" pos="3612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  <p15:guide id="8" orient="horz" pos="935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pos="2971" userDrawn="1">
          <p15:clr>
            <a:srgbClr val="F26B43"/>
          </p15:clr>
        </p15:guide>
        <p15:guide id="11" pos="278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skogs_ppt_startsid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76288"/>
          </a:xfrm>
          <a:prstGeom prst="rect">
            <a:avLst/>
          </a:prstGeom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1075765" y="3146425"/>
            <a:ext cx="6938682" cy="1470025"/>
          </a:xfrm>
          <a:prstGeom prst="rect">
            <a:avLst/>
          </a:prstGeom>
        </p:spPr>
        <p:txBody>
          <a:bodyPr vert="horz" lIns="0" tIns="0" rIns="0" bIns="0" rtlCol="0" anchor="b">
            <a:normAutofit fontScale="25000" lnSpcReduction="20000"/>
          </a:bodyPr>
          <a:lstStyle>
            <a:lvl1pPr algn="ct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>
              <a:lnSpc>
                <a:spcPts val="5760"/>
              </a:lnSpc>
            </a:pPr>
            <a:r>
              <a:rPr lang="sv-SE" sz="19200" dirty="0"/>
              <a:t>Bioekonomi genomsyrar </a:t>
            </a:r>
            <a:r>
              <a:rPr lang="sv-SE" sz="19200" dirty="0" smtClean="0"/>
              <a:t>samhället</a:t>
            </a:r>
          </a:p>
          <a:p>
            <a:pPr>
              <a:lnSpc>
                <a:spcPct val="170000"/>
              </a:lnSpc>
            </a:pPr>
            <a:endParaRPr lang="sv-SE" dirty="0"/>
          </a:p>
          <a:p>
            <a:pPr>
              <a:lnSpc>
                <a:spcPct val="170000"/>
              </a:lnSpc>
            </a:pPr>
            <a:endParaRPr lang="sv-SE" sz="2000" b="0" dirty="0" smtClean="0"/>
          </a:p>
          <a:p>
            <a:pPr>
              <a:lnSpc>
                <a:spcPct val="170000"/>
              </a:lnSpc>
            </a:pPr>
            <a:r>
              <a:rPr lang="sv-SE" sz="8000" b="0" dirty="0" smtClean="0"/>
              <a:t>Carina Håkansson</a:t>
            </a:r>
          </a:p>
          <a:p>
            <a:pPr>
              <a:lnSpc>
                <a:spcPct val="170000"/>
              </a:lnSpc>
            </a:pPr>
            <a:r>
              <a:rPr lang="sv-SE" sz="8000" b="0" dirty="0" smtClean="0"/>
              <a:t>Skogsindustrierna</a:t>
            </a:r>
          </a:p>
        </p:txBody>
      </p:sp>
      <p:pic>
        <p:nvPicPr>
          <p:cNvPr id="6" name="Bildobjekt 5" descr="skogs_logo_svar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39" b="79076"/>
          <a:stretch/>
        </p:blipFill>
        <p:spPr>
          <a:xfrm>
            <a:off x="279400" y="6005693"/>
            <a:ext cx="1790700" cy="5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7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/>
        </p:nvGrpSpPr>
        <p:grpSpPr>
          <a:xfrm>
            <a:off x="107504" y="260648"/>
            <a:ext cx="9036496" cy="5483520"/>
            <a:chOff x="107504" y="260648"/>
            <a:chExt cx="9036496" cy="5483520"/>
          </a:xfrm>
        </p:grpSpPr>
        <p:pic>
          <p:nvPicPr>
            <p:cNvPr id="7" name="Bildobjekt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60648"/>
              <a:ext cx="8676456" cy="5483520"/>
            </a:xfrm>
            <a:prstGeom prst="rect">
              <a:avLst/>
            </a:prstGeom>
          </p:spPr>
        </p:pic>
        <p:pic>
          <p:nvPicPr>
            <p:cNvPr id="8" name="Bildobjekt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4471044"/>
              <a:ext cx="360040" cy="36004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9" name="Bildobjekt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824" y="1484784"/>
              <a:ext cx="360040" cy="36004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2504" y="2564904"/>
              <a:ext cx="345209" cy="337228"/>
            </a:xfrm>
            <a:prstGeom prst="ellipse">
              <a:avLst/>
            </a:prstGeom>
            <a:ln w="1905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textruta 10"/>
            <p:cNvSpPr txBox="1"/>
            <p:nvPr/>
          </p:nvSpPr>
          <p:spPr>
            <a:xfrm>
              <a:off x="5288086" y="4471044"/>
              <a:ext cx="1476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WoodRepair</a:t>
              </a:r>
              <a:endParaRPr lang="sv-SE" sz="1200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" name="textruta 11"/>
            <p:cNvSpPr txBox="1"/>
            <p:nvPr/>
          </p:nvSpPr>
          <p:spPr>
            <a:xfrm>
              <a:off x="6733004" y="2595018"/>
              <a:ext cx="1476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latin typeface="Rockwell" panose="02060603020205020403" pitchFamily="18" charset="0"/>
                </a:rPr>
                <a:t>ClimaWool</a:t>
              </a:r>
              <a:endParaRPr lang="sv-SE" sz="1200" dirty="0">
                <a:latin typeface="Rockwell" panose="02060603020205020403" pitchFamily="18" charset="0"/>
              </a:endParaRPr>
            </a:p>
          </p:txBody>
        </p:sp>
        <p:sp>
          <p:nvSpPr>
            <p:cNvPr id="13" name="textruta 12"/>
            <p:cNvSpPr txBox="1"/>
            <p:nvPr/>
          </p:nvSpPr>
          <p:spPr>
            <a:xfrm>
              <a:off x="3312224" y="1526304"/>
              <a:ext cx="1476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latin typeface="Rockwell" panose="02060603020205020403" pitchFamily="18" charset="0"/>
                </a:rPr>
                <a:t>ForestShades</a:t>
              </a:r>
              <a:endParaRPr lang="sv-SE" sz="1200" dirty="0">
                <a:latin typeface="Rockwell" panose="02060603020205020403" pitchFamily="18" charset="0"/>
              </a:endParaRPr>
            </a:p>
          </p:txBody>
        </p:sp>
        <p:pic>
          <p:nvPicPr>
            <p:cNvPr id="14" name="Bildobjekt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476002"/>
              <a:ext cx="1502202" cy="1076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91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431800" y="1611313"/>
            <a:ext cx="8280400" cy="424973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dirty="0"/>
              <a:t>Ta fram en </a:t>
            </a:r>
            <a:r>
              <a:rPr lang="sv-SE" dirty="0" smtClean="0"/>
              <a:t>bioekonomistrategi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b="0" dirty="0" smtClean="0"/>
              <a:t>Bra </a:t>
            </a:r>
            <a:r>
              <a:rPr lang="sv-SE" b="0" dirty="0"/>
              <a:t>utgångspunkter i nationella skogsprogrammet, </a:t>
            </a:r>
            <a:r>
              <a:rPr lang="sv-SE" b="0" dirty="0" smtClean="0"/>
              <a:t>	</a:t>
            </a:r>
            <a:r>
              <a:rPr lang="sv-SE" b="0" dirty="0" err="1" smtClean="0"/>
              <a:t>nyindustrialisieringen</a:t>
            </a:r>
            <a:r>
              <a:rPr lang="sv-SE" b="0" dirty="0"/>
              <a:t>, Innovationsrådet och FoU-propositionen.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2. 	Inför </a:t>
            </a:r>
            <a:r>
              <a:rPr lang="sv-SE" dirty="0"/>
              <a:t>krav i offentlig upphandling </a:t>
            </a:r>
            <a:endParaRPr lang="sv-SE" dirty="0" smtClean="0"/>
          </a:p>
          <a:p>
            <a:pPr marL="0" indent="0">
              <a:buNone/>
            </a:pPr>
            <a:r>
              <a:rPr lang="sv-SE"/>
              <a:t>	</a:t>
            </a:r>
            <a:r>
              <a:rPr lang="sv-SE" b="0"/>
              <a:t>D</a:t>
            </a:r>
            <a:r>
              <a:rPr lang="sv-SE" b="0" smtClean="0"/>
              <a:t>et </a:t>
            </a:r>
            <a:r>
              <a:rPr lang="sv-SE" b="0" dirty="0"/>
              <a:t>ökar efterfrågan på hållbara </a:t>
            </a:r>
            <a:r>
              <a:rPr lang="sv-SE" b="0" dirty="0" smtClean="0"/>
              <a:t>produkter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sv-SE" dirty="0"/>
          </a:p>
          <a:p>
            <a:pPr marL="457200" indent="-457200">
              <a:buAutoNum type="arabicPeriod" startAt="3"/>
            </a:pPr>
            <a:r>
              <a:rPr lang="sv-SE" dirty="0" smtClean="0"/>
              <a:t>Stå </a:t>
            </a:r>
            <a:r>
              <a:rPr lang="sv-SE" dirty="0"/>
              <a:t>upp för skogen! </a:t>
            </a:r>
          </a:p>
          <a:p>
            <a:pPr marL="0" indent="0">
              <a:buNone/>
            </a:pPr>
            <a:r>
              <a:rPr lang="sv-SE" b="0" dirty="0" smtClean="0"/>
              <a:t>	Värna </a:t>
            </a:r>
            <a:r>
              <a:rPr lang="sv-SE" b="0" dirty="0"/>
              <a:t>”frihet under ansvar”, äganderätt och bevarad </a:t>
            </a:r>
            <a:r>
              <a:rPr lang="sv-SE" b="0" dirty="0" smtClean="0"/>
              <a:t>	mångfald </a:t>
            </a:r>
            <a:r>
              <a:rPr lang="sv-SE" b="0" dirty="0"/>
              <a:t>enligt lagd strategi. Ta fajten i EU! </a:t>
            </a:r>
          </a:p>
          <a:p>
            <a:pPr marL="457200" indent="-457200">
              <a:buFont typeface="+mj-lt"/>
              <a:buAutoNum type="arabicPeriod"/>
            </a:pP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Politik som driver tillväxt i bioekonomin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86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nlig sida">
  <a:themeElements>
    <a:clrScheme name="Skogsindustrierna_Color">
      <a:dk1>
        <a:sysClr val="windowText" lastClr="000000"/>
      </a:dk1>
      <a:lt1>
        <a:sysClr val="window" lastClr="FFFFFF"/>
      </a:lt1>
      <a:dk2>
        <a:srgbClr val="7992A5"/>
      </a:dk2>
      <a:lt2>
        <a:srgbClr val="E5F6DC"/>
      </a:lt2>
      <a:accent1>
        <a:srgbClr val="93B379"/>
      </a:accent1>
      <a:accent2>
        <a:srgbClr val="E5F6DC"/>
      </a:accent2>
      <a:accent3>
        <a:srgbClr val="F37F50"/>
      </a:accent3>
      <a:accent4>
        <a:srgbClr val="7992A5"/>
      </a:accent4>
      <a:accent5>
        <a:srgbClr val="94B5AB"/>
      </a:accent5>
      <a:accent6>
        <a:srgbClr val="000000"/>
      </a:accent6>
      <a:hlink>
        <a:srgbClr val="000000"/>
      </a:hlink>
      <a:folHlink>
        <a:srgbClr val="000000"/>
      </a:folHlink>
    </a:clrScheme>
    <a:fontScheme name="Skogsindustrierna_Fon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kogsindustrierna.potx" id="{1DA288FB-BEB9-43D0-9886-1EA182E9DC38}" vid="{6B0CE84A-B1FF-4CA1-821B-E00B7C2DC505}"/>
    </a:ext>
  </a:extLst>
</a:theme>
</file>

<file path=ppt/theme/theme2.xml><?xml version="1.0" encoding="utf-8"?>
<a:theme xmlns:a="http://schemas.openxmlformats.org/drawingml/2006/main" name="Office-tema">
  <a:themeElements>
    <a:clrScheme name="Skogsindustrierna_Color">
      <a:dk1>
        <a:sysClr val="windowText" lastClr="000000"/>
      </a:dk1>
      <a:lt1>
        <a:sysClr val="window" lastClr="FFFFFF"/>
      </a:lt1>
      <a:dk2>
        <a:srgbClr val="7992A5"/>
      </a:dk2>
      <a:lt2>
        <a:srgbClr val="E5F6DC"/>
      </a:lt2>
      <a:accent1>
        <a:srgbClr val="93B379"/>
      </a:accent1>
      <a:accent2>
        <a:srgbClr val="E5F6DC"/>
      </a:accent2>
      <a:accent3>
        <a:srgbClr val="F37F50"/>
      </a:accent3>
      <a:accent4>
        <a:srgbClr val="7992A5"/>
      </a:accent4>
      <a:accent5>
        <a:srgbClr val="94B5AB"/>
      </a:accent5>
      <a:accent6>
        <a:srgbClr val="000000"/>
      </a:accent6>
      <a:hlink>
        <a:srgbClr val="000000"/>
      </a:hlink>
      <a:folHlink>
        <a:srgbClr val="000000"/>
      </a:folHlink>
    </a:clrScheme>
    <a:fontScheme name="Skogsindustrierna_Fon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Skogsindustrierna_Color">
      <a:dk1>
        <a:sysClr val="windowText" lastClr="000000"/>
      </a:dk1>
      <a:lt1>
        <a:sysClr val="window" lastClr="FFFFFF"/>
      </a:lt1>
      <a:dk2>
        <a:srgbClr val="7992A5"/>
      </a:dk2>
      <a:lt2>
        <a:srgbClr val="E5F6DC"/>
      </a:lt2>
      <a:accent1>
        <a:srgbClr val="93B379"/>
      </a:accent1>
      <a:accent2>
        <a:srgbClr val="E5F6DC"/>
      </a:accent2>
      <a:accent3>
        <a:srgbClr val="F37F50"/>
      </a:accent3>
      <a:accent4>
        <a:srgbClr val="7992A5"/>
      </a:accent4>
      <a:accent5>
        <a:srgbClr val="94B5AB"/>
      </a:accent5>
      <a:accent6>
        <a:srgbClr val="000000"/>
      </a:accent6>
      <a:hlink>
        <a:srgbClr val="000000"/>
      </a:hlink>
      <a:folHlink>
        <a:srgbClr val="000000"/>
      </a:folHlink>
    </a:clrScheme>
    <a:fontScheme name="Skogsindustrierna_Fon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Skogsindustrierna SV</Template>
  <TotalTime>62</TotalTime>
  <Words>19</Words>
  <Application>Microsoft Office PowerPoint</Application>
  <PresentationFormat>Bildspel på skärmen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Rockwell</vt:lpstr>
      <vt:lpstr>Vanlig sida</vt:lpstr>
      <vt:lpstr>PowerPoint-presentation</vt:lpstr>
      <vt:lpstr>PowerPoint-presentation</vt:lpstr>
      <vt:lpstr>Politik som driver tillväxt i bioekonomin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Alexandersson, Lisa</dc:creator>
  <cp:lastModifiedBy>Alexandersson, Lisa</cp:lastModifiedBy>
  <cp:revision>7</cp:revision>
  <dcterms:created xsi:type="dcterms:W3CDTF">2016-05-18T09:27:38Z</dcterms:created>
  <dcterms:modified xsi:type="dcterms:W3CDTF">2016-05-18T12:15:21Z</dcterms:modified>
</cp:coreProperties>
</file>